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6" r:id="rId3"/>
    <p:sldId id="309" r:id="rId4"/>
    <p:sldId id="310" r:id="rId5"/>
    <p:sldId id="311" r:id="rId6"/>
    <p:sldId id="312" r:id="rId7"/>
    <p:sldId id="313" r:id="rId8"/>
    <p:sldId id="293" r:id="rId9"/>
    <p:sldId id="314" r:id="rId10"/>
    <p:sldId id="298" r:id="rId11"/>
    <p:sldId id="317" r:id="rId12"/>
    <p:sldId id="295" r:id="rId13"/>
    <p:sldId id="296" r:id="rId14"/>
    <p:sldId id="299" r:id="rId15"/>
    <p:sldId id="305" r:id="rId16"/>
    <p:sldId id="300" r:id="rId17"/>
    <p:sldId id="315" r:id="rId18"/>
    <p:sldId id="306" r:id="rId19"/>
    <p:sldId id="316" r:id="rId20"/>
    <p:sldId id="302" r:id="rId21"/>
    <p:sldId id="318" r:id="rId22"/>
    <p:sldId id="303" r:id="rId23"/>
    <p:sldId id="307" r:id="rId24"/>
    <p:sldId id="3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274" autoAdjust="0"/>
  </p:normalViewPr>
  <p:slideViewPr>
    <p:cSldViewPr snapToGrid="0">
      <p:cViewPr varScale="1">
        <p:scale>
          <a:sx n="82" d="100"/>
          <a:sy n="82" d="100"/>
        </p:scale>
        <p:origin x="715" y="62"/>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8/29/2018</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8/29/2018</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dirty="0"/>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dirty="0"/>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dirty="0"/>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8/29/2018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8/29/2018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8/29/2018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8/29/2018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8/29/2018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8/29/2018</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8/29/2018</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8/29/2018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8/29/2018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8/29/2018</a:t>
            </a:fld>
            <a:endParaRPr dirty="0"/>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dirty="0"/>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rshconklin.weebly.com/" TargetMode="External"/><Relationship Id="rId2" Type="http://schemas.openxmlformats.org/officeDocument/2006/relationships/hyperlink" Target="http://www.cobbk12.org/powersferry/"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heather.conklin@cobbk12.or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Open House</a:t>
            </a:r>
            <a:endParaRPr lang="en-US" dirty="0"/>
          </a:p>
        </p:txBody>
      </p:sp>
      <p:sp>
        <p:nvSpPr>
          <p:cNvPr id="5" name="Subtitle 4"/>
          <p:cNvSpPr>
            <a:spLocks noGrp="1"/>
          </p:cNvSpPr>
          <p:nvPr>
            <p:ph type="subTitle" idx="1"/>
          </p:nvPr>
        </p:nvSpPr>
        <p:spPr/>
        <p:txBody>
          <a:bodyPr>
            <a:normAutofit fontScale="92500" lnSpcReduction="20000"/>
          </a:bodyPr>
          <a:lstStyle/>
          <a:p>
            <a:r>
              <a:rPr lang="en-US" dirty="0" smtClean="0"/>
              <a:t>Mrs. Conklin’s</a:t>
            </a:r>
          </a:p>
          <a:p>
            <a:r>
              <a:rPr lang="en-US" dirty="0" smtClean="0"/>
              <a:t>Parent Orientation </a:t>
            </a:r>
          </a:p>
          <a:p>
            <a:r>
              <a:rPr lang="en-US" dirty="0" smtClean="0"/>
              <a:t>2018-2019</a:t>
            </a:r>
            <a:endParaRPr lang="en-US"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latin typeface="Century Schoolbook" panose="02040604050505020304" pitchFamily="18" charset="0"/>
              </a:rPr>
              <a:t>Tardies</a:t>
            </a:r>
            <a:r>
              <a:rPr lang="en-US" b="1" dirty="0" smtClean="0">
                <a:latin typeface="Century Schoolbook" panose="02040604050505020304" pitchFamily="18" charset="0"/>
              </a:rPr>
              <a:t> &amp; Absences</a:t>
            </a:r>
            <a:br>
              <a:rPr lang="en-US" b="1" dirty="0" smtClean="0">
                <a:latin typeface="Century Schoolbook" panose="02040604050505020304" pitchFamily="18" charset="0"/>
              </a:rPr>
            </a:br>
            <a:endParaRPr lang="en-US" b="1" dirty="0">
              <a:latin typeface="Century Schoolbook" panose="02040604050505020304" pitchFamily="18" charset="0"/>
            </a:endParaRPr>
          </a:p>
        </p:txBody>
      </p:sp>
      <p:sp>
        <p:nvSpPr>
          <p:cNvPr id="3" name="Content Placeholder 2"/>
          <p:cNvSpPr>
            <a:spLocks noGrp="1"/>
          </p:cNvSpPr>
          <p:nvPr>
            <p:ph idx="1"/>
          </p:nvPr>
        </p:nvSpPr>
        <p:spPr/>
        <p:txBody>
          <a:bodyPr/>
          <a:lstStyle/>
          <a:p>
            <a:r>
              <a:rPr lang="en-US" dirty="0" smtClean="0">
                <a:latin typeface="Century Schoolbook" panose="02040604050505020304" pitchFamily="18" charset="0"/>
              </a:rPr>
              <a:t>School starts at 7:50 a.m.</a:t>
            </a:r>
          </a:p>
          <a:p>
            <a:r>
              <a:rPr lang="en-US" dirty="0" smtClean="0">
                <a:latin typeface="Century Schoolbook" panose="02040604050505020304" pitchFamily="18" charset="0"/>
              </a:rPr>
              <a:t>Running late? Check in at the school office before coming to class.</a:t>
            </a:r>
            <a:endParaRPr lang="en-US" dirty="0">
              <a:latin typeface="Century Schoolbook" panose="02040604050505020304" pitchFamily="18" charset="0"/>
            </a:endParaRPr>
          </a:p>
          <a:p>
            <a:r>
              <a:rPr lang="en-US" dirty="0" smtClean="0">
                <a:latin typeface="Century Schoolbook" panose="02040604050505020304" pitchFamily="18" charset="0"/>
              </a:rPr>
              <a:t>Please send an excuse for your child’s absence within 3 days of their absence.</a:t>
            </a:r>
          </a:p>
          <a:p>
            <a:r>
              <a:rPr lang="en-US" dirty="0" smtClean="0">
                <a:latin typeface="Century Schoolbook" panose="02040604050505020304" pitchFamily="18" charset="0"/>
              </a:rPr>
              <a:t>After 3 or more unexcused absences, you may be contacted by the school’s social worker.</a:t>
            </a:r>
            <a:endParaRPr lang="en-US" dirty="0">
              <a:latin typeface="Century Schoolbook" panose="02040604050505020304" pitchFamily="18" charset="0"/>
            </a:endParaRPr>
          </a:p>
        </p:txBody>
      </p:sp>
    </p:spTree>
    <p:extLst>
      <p:ext uri="{BB962C8B-B14F-4D97-AF65-F5344CB8AC3E}">
        <p14:creationId xmlns:p14="http://schemas.microsoft.com/office/powerpoint/2010/main" val="280780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457200"/>
            <a:ext cx="9010650" cy="954107"/>
          </a:xfrm>
          <a:prstGeom prst="rect">
            <a:avLst/>
          </a:prstGeom>
          <a:noFill/>
        </p:spPr>
        <p:txBody>
          <a:bodyPr wrap="square" rtlCol="0">
            <a:spAutoFit/>
          </a:bodyPr>
          <a:lstStyle/>
          <a:p>
            <a:endParaRPr lang="en-US" sz="2800" dirty="0" smtClean="0"/>
          </a:p>
          <a:p>
            <a:endParaRPr lang="en-US" sz="2800" dirty="0"/>
          </a:p>
        </p:txBody>
      </p:sp>
      <p:sp>
        <p:nvSpPr>
          <p:cNvPr id="3" name="TextBox 2"/>
          <p:cNvSpPr txBox="1"/>
          <p:nvPr/>
        </p:nvSpPr>
        <p:spPr>
          <a:xfrm>
            <a:off x="1485900" y="457200"/>
            <a:ext cx="9620250" cy="6555641"/>
          </a:xfrm>
          <a:prstGeom prst="rect">
            <a:avLst/>
          </a:prstGeom>
          <a:noFill/>
        </p:spPr>
        <p:txBody>
          <a:bodyPr wrap="square" rtlCol="0">
            <a:spAutoFit/>
          </a:bodyPr>
          <a:lstStyle/>
          <a:p>
            <a:r>
              <a:rPr lang="en-US" sz="2800" dirty="0" smtClean="0"/>
              <a:t>Daily Folder</a:t>
            </a:r>
          </a:p>
          <a:p>
            <a:endParaRPr lang="en-US" sz="2800" dirty="0"/>
          </a:p>
          <a:p>
            <a:pPr marL="457200" indent="-457200">
              <a:buFont typeface="Arial" panose="020B0604020202020204" pitchFamily="34" charset="0"/>
              <a:buChar char="•"/>
            </a:pPr>
            <a:r>
              <a:rPr lang="en-US" sz="2800" dirty="0" smtClean="0"/>
              <a:t>The yellow homework folder will go home each day.</a:t>
            </a:r>
          </a:p>
          <a:p>
            <a:endParaRPr lang="en-US" sz="2800" dirty="0" smtClean="0"/>
          </a:p>
          <a:p>
            <a:pPr marL="457200" indent="-457200">
              <a:buFont typeface="Arial" panose="020B0604020202020204" pitchFamily="34" charset="0"/>
              <a:buChar char="•"/>
            </a:pPr>
            <a:r>
              <a:rPr lang="en-US" sz="2800" dirty="0" smtClean="0"/>
              <a:t>This is a vital Home-School communication tool!</a:t>
            </a:r>
          </a:p>
          <a:p>
            <a:endParaRPr lang="en-US" sz="2800" dirty="0" smtClean="0"/>
          </a:p>
          <a:p>
            <a:pPr marL="457200" indent="-457200">
              <a:buFont typeface="Arial" panose="020B0604020202020204" pitchFamily="34" charset="0"/>
              <a:buChar char="•"/>
            </a:pPr>
            <a:r>
              <a:rPr lang="en-US" sz="2800" dirty="0" smtClean="0"/>
              <a:t>It contains daily homework, a monthly school calendar with specials noted and a daily behavior chart.</a:t>
            </a:r>
          </a:p>
          <a:p>
            <a:endParaRPr lang="en-US" sz="2800" dirty="0" smtClean="0"/>
          </a:p>
          <a:p>
            <a:pPr marL="457200" indent="-457200">
              <a:buFont typeface="Arial" panose="020B0604020202020204" pitchFamily="34" charset="0"/>
              <a:buChar char="•"/>
            </a:pPr>
            <a:r>
              <a:rPr lang="en-US" sz="2800" b="1" u="sng" dirty="0" smtClean="0"/>
              <a:t>Please initial the behavior chart each day to indicate that you have seen the daily report</a:t>
            </a:r>
            <a:r>
              <a:rPr lang="en-US" sz="2800" b="1" dirty="0" smtClean="0"/>
              <a:t>.</a:t>
            </a:r>
          </a:p>
          <a:p>
            <a:endParaRPr lang="en-US" sz="2800" b="1" dirty="0" smtClean="0"/>
          </a:p>
          <a:p>
            <a:pPr marL="457200" indent="-457200">
              <a:buFont typeface="Arial" panose="020B0604020202020204" pitchFamily="34" charset="0"/>
              <a:buChar char="•"/>
            </a:pPr>
            <a:r>
              <a:rPr lang="en-US" sz="2800" dirty="0" smtClean="0"/>
              <a:t>If you have any questions or concerns, please be sure to write a note to me or send me an e-mail at heather.conklin@cobbk12.org</a:t>
            </a:r>
            <a:endParaRPr lang="en-US" sz="2800" dirty="0"/>
          </a:p>
        </p:txBody>
      </p:sp>
    </p:spTree>
    <p:extLst>
      <p:ext uri="{BB962C8B-B14F-4D97-AF65-F5344CB8AC3E}">
        <p14:creationId xmlns:p14="http://schemas.microsoft.com/office/powerpoint/2010/main" val="33654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200" b="1" dirty="0" smtClean="0"/>
              <a:t>Homework</a:t>
            </a:r>
          </a:p>
          <a:p>
            <a:pPr algn="ctr"/>
            <a:r>
              <a:rPr lang="en-US" sz="2800" dirty="0" smtClean="0"/>
              <a:t>A homework packet with a weekly newsletter will come home on Mondays and is due on Fridays.</a:t>
            </a:r>
          </a:p>
          <a:p>
            <a:pPr algn="ctr"/>
            <a:r>
              <a:rPr lang="en-US" sz="2800" dirty="0" smtClean="0"/>
              <a:t>Please allow your child to attempt the homework on his/her own. Please assist with reading directions and then check all completed work.</a:t>
            </a:r>
          </a:p>
          <a:p>
            <a:pPr algn="ctr"/>
            <a:r>
              <a:rPr lang="en-US" sz="2800" dirty="0" smtClean="0"/>
              <a:t>Please read with your child each night.</a:t>
            </a:r>
          </a:p>
          <a:p>
            <a:pPr algn="ctr"/>
            <a:r>
              <a:rPr lang="en-US" sz="2800" u="sng" dirty="0" smtClean="0"/>
              <a:t>The reading practice is the MOST IMPORTANT part of homework</a:t>
            </a:r>
            <a:r>
              <a:rPr lang="en-US" sz="2800" dirty="0" smtClean="0"/>
              <a:t>!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73" y="1014412"/>
            <a:ext cx="3589587" cy="4071938"/>
          </a:xfrm>
          <a:prstGeom prst="rect">
            <a:avLst/>
          </a:prstGeom>
        </p:spPr>
      </p:pic>
    </p:spTree>
    <p:extLst>
      <p:ext uri="{BB962C8B-B14F-4D97-AF65-F5344CB8AC3E}">
        <p14:creationId xmlns:p14="http://schemas.microsoft.com/office/powerpoint/2010/main" val="360119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602" y="571500"/>
            <a:ext cx="7658100" cy="3970318"/>
          </a:xfrm>
          <a:prstGeom prst="rect">
            <a:avLst/>
          </a:prstGeom>
          <a:noFill/>
        </p:spPr>
        <p:txBody>
          <a:bodyPr wrap="square" rtlCol="0">
            <a:spAutoFit/>
          </a:bodyPr>
          <a:lstStyle/>
          <a:p>
            <a:pPr algn="ctr"/>
            <a:r>
              <a:rPr lang="en-US" sz="2800" b="1" dirty="0" smtClean="0"/>
              <a:t>Report Cards</a:t>
            </a:r>
          </a:p>
          <a:p>
            <a:pPr algn="ctr"/>
            <a:endParaRPr lang="en-US" sz="2800" dirty="0"/>
          </a:p>
          <a:p>
            <a:r>
              <a:rPr lang="en-US" sz="2800" dirty="0" smtClean="0"/>
              <a:t>Second grade report cards are standards-based . The report cards are similar to the first grade report cards from last year. </a:t>
            </a:r>
            <a:endParaRPr lang="en-US" sz="2800" dirty="0"/>
          </a:p>
          <a:p>
            <a:endParaRPr lang="en-US" sz="2800" dirty="0"/>
          </a:p>
          <a:p>
            <a:r>
              <a:rPr lang="en-US" sz="2800" dirty="0" smtClean="0"/>
              <a:t>Conference week will be October 15-19. At this time, we will discuss your child’s report card for the 1</a:t>
            </a:r>
            <a:r>
              <a:rPr lang="en-US" sz="2800" baseline="30000" dirty="0" smtClean="0"/>
              <a:t>st</a:t>
            </a:r>
            <a:r>
              <a:rPr lang="en-US" sz="2800" dirty="0" smtClean="0"/>
              <a:t> 9 weeks of school.</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7702" y="400050"/>
            <a:ext cx="1582296" cy="1641558"/>
          </a:xfrm>
          <a:prstGeom prst="rect">
            <a:avLst/>
          </a:prstGeom>
        </p:spPr>
      </p:pic>
    </p:spTree>
    <p:extLst>
      <p:ext uri="{BB962C8B-B14F-4D97-AF65-F5344CB8AC3E}">
        <p14:creationId xmlns:p14="http://schemas.microsoft.com/office/powerpoint/2010/main" val="172269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Progress Reports</a:t>
            </a:r>
            <a:br>
              <a:rPr lang="en-US" sz="3200" dirty="0" smtClean="0"/>
            </a:br>
            <a:r>
              <a:rPr lang="en-US" sz="3200" dirty="0"/>
              <a:t/>
            </a:r>
            <a:br>
              <a:rPr lang="en-US" sz="3200" dirty="0"/>
            </a:br>
            <a:r>
              <a:rPr lang="en-US" sz="2400" dirty="0" smtClean="0"/>
              <a:t>Progress reports will come home each quarter at the 4 ½ week mark. This will let you know how your student is progressing. There will be lots of “2”s due to we are still working on certain skills that will not be mastered till end of year. N/A means we have not covered yet. </a:t>
            </a:r>
            <a:br>
              <a:rPr lang="en-US" sz="2400" dirty="0" smtClean="0"/>
            </a:br>
            <a:r>
              <a:rPr lang="en-US" sz="2400" dirty="0"/>
              <a:t/>
            </a:r>
            <a:br>
              <a:rPr lang="en-US" sz="2400" dirty="0"/>
            </a:br>
            <a:r>
              <a:rPr lang="en-US" sz="2400" dirty="0" smtClean="0"/>
              <a:t>Anytime you have a concern or question about progress reports or report cards, please notify me and we will set up a conference.</a:t>
            </a:r>
            <a:endParaRPr lang="en-US" sz="3200" dirty="0"/>
          </a:p>
        </p:txBody>
      </p:sp>
    </p:spTree>
    <p:extLst>
      <p:ext uri="{BB962C8B-B14F-4D97-AF65-F5344CB8AC3E}">
        <p14:creationId xmlns:p14="http://schemas.microsoft.com/office/powerpoint/2010/main" val="80430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904" y="828876"/>
            <a:ext cx="6499496" cy="4524662"/>
          </a:xfrm>
        </p:spPr>
        <p:txBody>
          <a:bodyPr>
            <a:normAutofit fontScale="90000"/>
          </a:bodyPr>
          <a:lstStyle/>
          <a:p>
            <a:r>
              <a:rPr lang="en-US" sz="2700" b="1" dirty="0" smtClean="0"/>
              <a:t>Our Daily Schedule</a:t>
            </a:r>
            <a:r>
              <a:rPr lang="en-US" sz="2000" dirty="0" smtClean="0"/>
              <a:t/>
            </a:r>
            <a:br>
              <a:rPr lang="en-US" sz="2000" dirty="0" smtClean="0"/>
            </a:br>
            <a:r>
              <a:rPr lang="en-US" sz="2200" dirty="0"/>
              <a:t/>
            </a:r>
            <a:br>
              <a:rPr lang="en-US" sz="2200" dirty="0"/>
            </a:br>
            <a:r>
              <a:rPr lang="en-US" sz="2700" dirty="0" smtClean="0"/>
              <a:t>7:15-8:00 – Breakfast, Morning Work, Announcements</a:t>
            </a:r>
            <a:br>
              <a:rPr lang="en-US" sz="2700" dirty="0" smtClean="0"/>
            </a:br>
            <a:r>
              <a:rPr lang="en-US" sz="2700" dirty="0" smtClean="0"/>
              <a:t>8:00-9:15 Math Workshop</a:t>
            </a:r>
            <a:br>
              <a:rPr lang="en-US" sz="2700" dirty="0" smtClean="0"/>
            </a:br>
            <a:r>
              <a:rPr lang="en-US" sz="2700" dirty="0" smtClean="0"/>
              <a:t>9:15- 9:55 Content</a:t>
            </a:r>
            <a:br>
              <a:rPr lang="en-US" sz="2700" dirty="0" smtClean="0"/>
            </a:br>
            <a:r>
              <a:rPr lang="en-US" sz="2700" dirty="0" smtClean="0"/>
              <a:t>9:55-10:50 Reading Workshop</a:t>
            </a:r>
            <a:br>
              <a:rPr lang="en-US" sz="2700" dirty="0" smtClean="0"/>
            </a:br>
            <a:r>
              <a:rPr lang="en-US" sz="2700" dirty="0" smtClean="0"/>
              <a:t>10:50- 11:40 Specials </a:t>
            </a:r>
            <a:br>
              <a:rPr lang="en-US" sz="2700" dirty="0" smtClean="0"/>
            </a:br>
            <a:r>
              <a:rPr lang="en-US" sz="2700" dirty="0" smtClean="0"/>
              <a:t>11:58-12:28 Lunch/Recess</a:t>
            </a:r>
            <a:br>
              <a:rPr lang="en-US" sz="2700" dirty="0" smtClean="0"/>
            </a:br>
            <a:r>
              <a:rPr lang="en-US" sz="2700" dirty="0" smtClean="0"/>
              <a:t>12:30-1:40 Writing Workshop</a:t>
            </a:r>
            <a:br>
              <a:rPr lang="en-US" sz="2700" dirty="0" smtClean="0"/>
            </a:br>
            <a:r>
              <a:rPr lang="en-US" sz="2700" dirty="0" smtClean="0"/>
              <a:t>1:40-2:05 Phonics/Intervention</a:t>
            </a:r>
            <a:br>
              <a:rPr lang="en-US" sz="2700" dirty="0" smtClean="0"/>
            </a:br>
            <a:r>
              <a:rPr lang="en-US" sz="2700" dirty="0" smtClean="0"/>
              <a:t>2:05- 2:15 Announcements/Pack up</a:t>
            </a:r>
            <a:br>
              <a:rPr lang="en-US" sz="2700" dirty="0" smtClean="0"/>
            </a:br>
            <a:r>
              <a:rPr lang="en-US" sz="2700" dirty="0" smtClean="0"/>
              <a:t>2:15-2:20 Dismissal</a:t>
            </a:r>
            <a:r>
              <a:rPr lang="en-US" sz="2000" dirty="0" smtClean="0"/>
              <a:t/>
            </a:r>
            <a:br>
              <a:rPr lang="en-US" sz="2000" dirty="0" smtClean="0"/>
            </a:br>
            <a:endParaRPr lang="en-US" sz="2000" dirty="0"/>
          </a:p>
        </p:txBody>
      </p:sp>
    </p:spTree>
    <p:extLst>
      <p:ext uri="{BB962C8B-B14F-4D97-AF65-F5344CB8AC3E}">
        <p14:creationId xmlns:p14="http://schemas.microsoft.com/office/powerpoint/2010/main" val="194019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latin typeface="Century Schoolbook" panose="02040604050505020304" pitchFamily="18" charset="0"/>
              </a:rPr>
              <a:t>Specials Schedule</a:t>
            </a:r>
            <a:br>
              <a:rPr lang="en-US" sz="2400" b="1" u="sng" dirty="0" smtClean="0">
                <a:latin typeface="Century Schoolbook" panose="02040604050505020304" pitchFamily="18" charset="0"/>
              </a:rPr>
            </a:br>
            <a:r>
              <a:rPr lang="en-US" sz="2400" b="1" u="sng" dirty="0">
                <a:latin typeface="Century Schoolbook" panose="02040604050505020304" pitchFamily="18" charset="0"/>
              </a:rPr>
              <a:t/>
            </a:r>
            <a:br>
              <a:rPr lang="en-US" sz="2400" b="1" u="sng" dirty="0">
                <a:latin typeface="Century Schoolbook" panose="02040604050505020304" pitchFamily="18" charset="0"/>
              </a:rPr>
            </a:br>
            <a:r>
              <a:rPr lang="en-US" sz="2400" dirty="0" smtClean="0">
                <a:latin typeface="Century Schoolbook" panose="02040604050505020304" pitchFamily="18" charset="0"/>
              </a:rPr>
              <a:t>Day 1: Music</a:t>
            </a:r>
            <a:br>
              <a:rPr lang="en-US" sz="2400" dirty="0" smtClean="0">
                <a:latin typeface="Century Schoolbook" panose="02040604050505020304" pitchFamily="18" charset="0"/>
              </a:rPr>
            </a:br>
            <a:r>
              <a:rPr lang="en-US" sz="2400" dirty="0" smtClean="0">
                <a:latin typeface="Century Schoolbook" panose="02040604050505020304" pitchFamily="18" charset="0"/>
              </a:rPr>
              <a:t>Day 2: P.E.</a:t>
            </a:r>
            <a:br>
              <a:rPr lang="en-US" sz="2400" dirty="0" smtClean="0">
                <a:latin typeface="Century Schoolbook" panose="02040604050505020304" pitchFamily="18" charset="0"/>
              </a:rPr>
            </a:br>
            <a:r>
              <a:rPr lang="en-US" sz="2400" dirty="0" smtClean="0">
                <a:latin typeface="Century Schoolbook" panose="02040604050505020304" pitchFamily="18" charset="0"/>
              </a:rPr>
              <a:t>Day 3: Art</a:t>
            </a:r>
            <a:br>
              <a:rPr lang="en-US" sz="2400" dirty="0" smtClean="0">
                <a:latin typeface="Century Schoolbook" panose="02040604050505020304" pitchFamily="18" charset="0"/>
              </a:rPr>
            </a:br>
            <a:r>
              <a:rPr lang="en-US" sz="2400" dirty="0" smtClean="0">
                <a:latin typeface="Century Schoolbook" panose="02040604050505020304" pitchFamily="18" charset="0"/>
              </a:rPr>
              <a:t>Day 4: P.E.</a:t>
            </a:r>
            <a:endParaRPr lang="en-US" sz="2400" b="1" u="sng" dirty="0">
              <a:latin typeface="Century Schoolbook" panose="02040604050505020304" pitchFamily="18" charset="0"/>
            </a:endParaRPr>
          </a:p>
        </p:txBody>
      </p:sp>
    </p:spTree>
    <p:extLst>
      <p:ext uri="{BB962C8B-B14F-4D97-AF65-F5344CB8AC3E}">
        <p14:creationId xmlns:p14="http://schemas.microsoft.com/office/powerpoint/2010/main" val="140814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Math, Reader’s and Writer’s Workshop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Here at Powers Ferry, we use the “workshop” model for teaching. </a:t>
            </a:r>
          </a:p>
          <a:p>
            <a:r>
              <a:rPr lang="en-US" dirty="0" smtClean="0"/>
              <a:t>This means we start with a </a:t>
            </a:r>
            <a:r>
              <a:rPr lang="en-US" b="1" dirty="0" smtClean="0"/>
              <a:t>mini-lesson</a:t>
            </a:r>
            <a:r>
              <a:rPr lang="en-US" dirty="0" smtClean="0"/>
              <a:t> (10-20 minutes), this is modeling</a:t>
            </a:r>
            <a:r>
              <a:rPr lang="en-US" dirty="0"/>
              <a:t> </a:t>
            </a:r>
            <a:r>
              <a:rPr lang="en-US" dirty="0" smtClean="0"/>
              <a:t>and teaching  the standard we are working on. During math, we start with daily problem solving.</a:t>
            </a:r>
          </a:p>
          <a:p>
            <a:r>
              <a:rPr lang="en-US" dirty="0" smtClean="0"/>
              <a:t>Next is the </a:t>
            </a:r>
            <a:r>
              <a:rPr lang="en-US" b="1" dirty="0" smtClean="0"/>
              <a:t>work time </a:t>
            </a:r>
            <a:r>
              <a:rPr lang="en-US" dirty="0" smtClean="0"/>
              <a:t>( 10-45 minutes). Here the students might be working independently on the standard, conferring with teacher, be in guided/strategies groups and/or centers.</a:t>
            </a:r>
          </a:p>
          <a:p>
            <a:r>
              <a:rPr lang="en-US" dirty="0" smtClean="0"/>
              <a:t>Last is</a:t>
            </a:r>
            <a:r>
              <a:rPr lang="en-US" b="1" dirty="0" smtClean="0"/>
              <a:t> sharing </a:t>
            </a:r>
            <a:r>
              <a:rPr lang="en-US" dirty="0" smtClean="0"/>
              <a:t>and </a:t>
            </a:r>
            <a:r>
              <a:rPr lang="en-US" b="1" dirty="0" smtClean="0"/>
              <a:t>closing</a:t>
            </a:r>
            <a:r>
              <a:rPr lang="en-US" dirty="0" smtClean="0"/>
              <a:t> (5-15 minutes). During sharing , students might read in the Author’s chair (writing), show how they worked a math problem (math) or read from a book (reading). In closing, we review what we have learned for the day and do a quick check for assessment. (Ticket out the door)</a:t>
            </a:r>
          </a:p>
          <a:p>
            <a:pPr marL="45720" indent="0">
              <a:buNone/>
            </a:pPr>
            <a:r>
              <a:rPr lang="en-US" dirty="0" smtClean="0"/>
              <a:t> </a:t>
            </a:r>
          </a:p>
          <a:p>
            <a:endParaRPr lang="en-US" dirty="0"/>
          </a:p>
        </p:txBody>
      </p:sp>
    </p:spTree>
    <p:extLst>
      <p:ext uri="{BB962C8B-B14F-4D97-AF65-F5344CB8AC3E}">
        <p14:creationId xmlns:p14="http://schemas.microsoft.com/office/powerpoint/2010/main" val="274082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entury Schoolbook" panose="02040604050505020304" pitchFamily="18" charset="0"/>
              </a:rPr>
              <a:t>Classroom Supplies</a:t>
            </a:r>
            <a:endParaRPr lang="en-US" b="1" dirty="0">
              <a:latin typeface="Century Schoolbook" panose="02040604050505020304" pitchFamily="18" charset="0"/>
            </a:endParaRPr>
          </a:p>
        </p:txBody>
      </p:sp>
      <p:sp>
        <p:nvSpPr>
          <p:cNvPr id="3" name="Content Placeholder 2"/>
          <p:cNvSpPr>
            <a:spLocks noGrp="1"/>
          </p:cNvSpPr>
          <p:nvPr>
            <p:ph idx="1"/>
          </p:nvPr>
        </p:nvSpPr>
        <p:spPr/>
        <p:txBody>
          <a:bodyPr/>
          <a:lstStyle/>
          <a:p>
            <a:r>
              <a:rPr lang="en-US" b="1" dirty="0" smtClean="0">
                <a:solidFill>
                  <a:srgbClr val="00B050"/>
                </a:solidFill>
                <a:latin typeface="Century Schoolbook" panose="02040604050505020304" pitchFamily="18" charset="0"/>
              </a:rPr>
              <a:t>Bring these items</a:t>
            </a:r>
            <a:r>
              <a:rPr lang="en-US" b="1" dirty="0" smtClean="0">
                <a:latin typeface="Century Schoolbook" panose="02040604050505020304" pitchFamily="18" charset="0"/>
              </a:rPr>
              <a:t>                                         </a:t>
            </a:r>
            <a:r>
              <a:rPr lang="en-US" b="1" dirty="0" smtClean="0">
                <a:solidFill>
                  <a:srgbClr val="FF0000"/>
                </a:solidFill>
                <a:latin typeface="Century Schoolbook" panose="02040604050505020304" pitchFamily="18" charset="0"/>
              </a:rPr>
              <a:t>Don’t bring these items</a:t>
            </a:r>
          </a:p>
          <a:p>
            <a:r>
              <a:rPr lang="en-US" dirty="0">
                <a:latin typeface="Century Schoolbook" panose="02040604050505020304" pitchFamily="18" charset="0"/>
              </a:rPr>
              <a:t> </a:t>
            </a:r>
            <a:r>
              <a:rPr lang="en-US" dirty="0" smtClean="0">
                <a:latin typeface="Century Schoolbook" panose="02040604050505020304" pitchFamily="18" charset="0"/>
              </a:rPr>
              <a:t>   - wooden pencils                                           - electronic devices or toys</a:t>
            </a:r>
          </a:p>
          <a:p>
            <a:r>
              <a:rPr lang="en-US" dirty="0">
                <a:latin typeface="Century Schoolbook" panose="02040604050505020304" pitchFamily="18" charset="0"/>
              </a:rPr>
              <a:t> </a:t>
            </a:r>
            <a:r>
              <a:rPr lang="en-US" dirty="0" smtClean="0">
                <a:latin typeface="Century Schoolbook" panose="02040604050505020304" pitchFamily="18" charset="0"/>
              </a:rPr>
              <a:t>   - paper                                                          - mechanical pencils</a:t>
            </a:r>
          </a:p>
          <a:p>
            <a:r>
              <a:rPr lang="en-US" dirty="0">
                <a:latin typeface="Century Schoolbook" panose="02040604050505020304" pitchFamily="18" charset="0"/>
              </a:rPr>
              <a:t> </a:t>
            </a:r>
            <a:r>
              <a:rPr lang="en-US" dirty="0" smtClean="0">
                <a:latin typeface="Century Schoolbook" panose="02040604050505020304" pitchFamily="18" charset="0"/>
              </a:rPr>
              <a:t>  - erasers                                                        - hand held pencil sharpeners</a:t>
            </a:r>
          </a:p>
          <a:p>
            <a:r>
              <a:rPr lang="en-US" dirty="0" smtClean="0">
                <a:latin typeface="Century Schoolbook" panose="02040604050505020304" pitchFamily="18" charset="0"/>
              </a:rPr>
              <a:t>   - Kleenex tissues</a:t>
            </a:r>
          </a:p>
          <a:p>
            <a:endParaRPr lang="en-US" dirty="0" smtClean="0">
              <a:latin typeface="Century Schoolbook" panose="02040604050505020304" pitchFamily="18" charset="0"/>
            </a:endParaRPr>
          </a:p>
          <a:p>
            <a:r>
              <a:rPr lang="en-US" dirty="0" smtClean="0">
                <a:latin typeface="Century Schoolbook" panose="02040604050505020304" pitchFamily="18" charset="0"/>
              </a:rPr>
              <a:t>Classroom supplies are used as community resources. That means we share the pencils, scissors, crayons and paper that you purchased.</a:t>
            </a:r>
            <a:endParaRPr lang="en-US" dirty="0">
              <a:latin typeface="Century Schoolbook" panose="02040604050505020304" pitchFamily="18" charset="0"/>
            </a:endParaRPr>
          </a:p>
        </p:txBody>
      </p:sp>
    </p:spTree>
    <p:extLst>
      <p:ext uri="{BB962C8B-B14F-4D97-AF65-F5344CB8AC3E}">
        <p14:creationId xmlns:p14="http://schemas.microsoft.com/office/powerpoint/2010/main" val="325911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Keep Your Learner Energized, Comfortable, and Safe!</a:t>
            </a:r>
            <a:endParaRPr lang="en-US" dirty="0"/>
          </a:p>
        </p:txBody>
      </p:sp>
      <p:sp>
        <p:nvSpPr>
          <p:cNvPr id="3" name="Content Placeholder 2"/>
          <p:cNvSpPr>
            <a:spLocks noGrp="1"/>
          </p:cNvSpPr>
          <p:nvPr>
            <p:ph sz="half" idx="1"/>
          </p:nvPr>
        </p:nvSpPr>
        <p:spPr>
          <a:xfrm>
            <a:off x="1917590" y="1657350"/>
            <a:ext cx="4480560" cy="4123944"/>
          </a:xfrm>
        </p:spPr>
        <p:txBody>
          <a:bodyPr>
            <a:normAutofit/>
          </a:bodyPr>
          <a:lstStyle/>
          <a:p>
            <a:r>
              <a:rPr lang="en-US" sz="2800" dirty="0" smtClean="0"/>
              <a:t>Please remember to send a</a:t>
            </a:r>
            <a:r>
              <a:rPr lang="en-US" sz="2800" b="1" i="1" dirty="0" smtClean="0"/>
              <a:t> healthy </a:t>
            </a:r>
            <a:r>
              <a:rPr lang="en-US" sz="2800" dirty="0" smtClean="0"/>
              <a:t>snack to school each day.</a:t>
            </a:r>
            <a:endParaRPr lang="en-US" sz="2800" dirty="0"/>
          </a:p>
        </p:txBody>
      </p:sp>
      <p:sp>
        <p:nvSpPr>
          <p:cNvPr id="4" name="Content Placeholder 3"/>
          <p:cNvSpPr>
            <a:spLocks noGrp="1"/>
          </p:cNvSpPr>
          <p:nvPr>
            <p:ph sz="half" idx="2"/>
          </p:nvPr>
        </p:nvSpPr>
        <p:spPr>
          <a:xfrm>
            <a:off x="4157870" y="3295650"/>
            <a:ext cx="4480560" cy="4123944"/>
          </a:xfrm>
        </p:spPr>
        <p:txBody>
          <a:bodyPr>
            <a:normAutofit/>
          </a:bodyPr>
          <a:lstStyle/>
          <a:p>
            <a:r>
              <a:rPr lang="en-US" sz="2800" dirty="0" smtClean="0"/>
              <a:t>Please also send a jacket or sweater each day and make sure your child has appropriate shoes for P.E. and the playground.</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550" y="1296411"/>
            <a:ext cx="1974156" cy="15515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1" y="3719322"/>
            <a:ext cx="1557322" cy="234772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6636" y="3905251"/>
            <a:ext cx="2316664" cy="1442552"/>
          </a:xfrm>
          <a:prstGeom prst="rect">
            <a:avLst/>
          </a:prstGeom>
        </p:spPr>
      </p:pic>
    </p:spTree>
    <p:extLst>
      <p:ext uri="{BB962C8B-B14F-4D97-AF65-F5344CB8AC3E}">
        <p14:creationId xmlns:p14="http://schemas.microsoft.com/office/powerpoint/2010/main" val="408903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entury Schoolbook" panose="02040604050505020304" pitchFamily="18" charset="0"/>
              </a:rPr>
              <a:t>Cobb County’s Belief  Statements</a:t>
            </a:r>
            <a:endParaRPr lang="en-US" b="1" dirty="0">
              <a:latin typeface="Century Schoolbook" panose="02040604050505020304" pitchFamily="18" charset="0"/>
            </a:endParaRPr>
          </a:p>
        </p:txBody>
      </p:sp>
      <p:sp>
        <p:nvSpPr>
          <p:cNvPr id="3" name="Content Placeholder 2"/>
          <p:cNvSpPr>
            <a:spLocks noGrp="1"/>
          </p:cNvSpPr>
          <p:nvPr>
            <p:ph idx="1"/>
          </p:nvPr>
        </p:nvSpPr>
        <p:spPr/>
        <p:txBody>
          <a:bodyPr>
            <a:normAutofit/>
          </a:bodyPr>
          <a:lstStyle/>
          <a:p>
            <a:r>
              <a:rPr lang="en-US" sz="3200" b="1" dirty="0" smtClean="0">
                <a:latin typeface="Century Schoolbook" panose="02040604050505020304" pitchFamily="18" charset="0"/>
              </a:rPr>
              <a:t>Vision Statement</a:t>
            </a:r>
          </a:p>
          <a:p>
            <a:r>
              <a:rPr lang="en-US" sz="3200" dirty="0" smtClean="0">
                <a:latin typeface="Century Schoolbook" panose="02040604050505020304" pitchFamily="18" charset="0"/>
              </a:rPr>
              <a:t>One Team , One Goal : Student Success</a:t>
            </a:r>
          </a:p>
          <a:p>
            <a:endParaRPr lang="en-US" sz="3200" dirty="0"/>
          </a:p>
          <a:p>
            <a:r>
              <a:rPr lang="en-US" sz="3200" b="1" dirty="0" smtClean="0">
                <a:latin typeface="Century Schoolbook" panose="02040604050505020304" pitchFamily="18" charset="0"/>
              </a:rPr>
              <a:t>Mission Statement</a:t>
            </a:r>
          </a:p>
          <a:p>
            <a:r>
              <a:rPr lang="en-US" sz="3200" dirty="0" smtClean="0">
                <a:latin typeface="Century Schoolbook" panose="02040604050505020304" pitchFamily="18" charset="0"/>
              </a:rPr>
              <a:t>Empowering all students to pursue their dreams</a:t>
            </a:r>
            <a:r>
              <a:rPr lang="en-US" sz="3200" dirty="0" smtClean="0"/>
              <a:t>.</a:t>
            </a:r>
            <a:endParaRPr lang="en-US" sz="3200" dirty="0"/>
          </a:p>
        </p:txBody>
      </p:sp>
    </p:spTree>
    <p:extLst>
      <p:ext uri="{BB962C8B-B14F-4D97-AF65-F5344CB8AC3E}">
        <p14:creationId xmlns:p14="http://schemas.microsoft.com/office/powerpoint/2010/main" val="276606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entury Schoolbook" panose="02040604050505020304" pitchFamily="18" charset="0"/>
              </a:rPr>
              <a:t>Medical Information</a:t>
            </a:r>
            <a:endParaRPr lang="en-US" b="1" dirty="0">
              <a:latin typeface="Century Schoolbook" panose="020406040505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Century Schoolbook" panose="02040604050505020304" pitchFamily="18" charset="0"/>
              </a:rPr>
              <a:t>Please alert the nurse and myself if your child has asthma, is allergic to peanuts or has any other health concerns.</a:t>
            </a:r>
          </a:p>
          <a:p>
            <a:endParaRPr lang="en-US" sz="2800" dirty="0">
              <a:latin typeface="Century Schoolbook" panose="02040604050505020304" pitchFamily="18" charset="0"/>
            </a:endParaRPr>
          </a:p>
          <a:p>
            <a:r>
              <a:rPr lang="en-US" sz="2800" dirty="0" smtClean="0">
                <a:latin typeface="Century Schoolbook" panose="02040604050505020304" pitchFamily="18" charset="0"/>
              </a:rPr>
              <a:t>Parents must fill out a medical form before sending your child to school with medication ( i.e. cough drops, inhalers…)</a:t>
            </a:r>
            <a:endParaRPr lang="en-US" sz="2800" dirty="0">
              <a:latin typeface="Century Schoolbook" panose="02040604050505020304" pitchFamily="18" charset="0"/>
            </a:endParaRPr>
          </a:p>
        </p:txBody>
      </p:sp>
    </p:spTree>
    <p:extLst>
      <p:ext uri="{BB962C8B-B14F-4D97-AF65-F5344CB8AC3E}">
        <p14:creationId xmlns:p14="http://schemas.microsoft.com/office/powerpoint/2010/main" val="418094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472" y="756987"/>
            <a:ext cx="7372350" cy="5509200"/>
          </a:xfrm>
          <a:prstGeom prst="rect">
            <a:avLst/>
          </a:prstGeom>
          <a:noFill/>
        </p:spPr>
        <p:txBody>
          <a:bodyPr wrap="square" rtlCol="0">
            <a:spAutoFit/>
          </a:bodyPr>
          <a:lstStyle/>
          <a:p>
            <a:r>
              <a:rPr lang="en-US" sz="2800" b="1" dirty="0" smtClean="0"/>
              <a:t>Websites you can  access at home:</a:t>
            </a:r>
          </a:p>
          <a:p>
            <a:r>
              <a:rPr lang="en-US" dirty="0" smtClean="0"/>
              <a:t> </a:t>
            </a:r>
          </a:p>
          <a:p>
            <a:endParaRPr lang="en-US" dirty="0"/>
          </a:p>
          <a:p>
            <a:r>
              <a:rPr lang="en-US" sz="2400" dirty="0" smtClean="0"/>
              <a:t>ABCya.com</a:t>
            </a:r>
          </a:p>
          <a:p>
            <a:endParaRPr lang="en-US" sz="2400" dirty="0"/>
          </a:p>
          <a:p>
            <a:r>
              <a:rPr lang="en-US" sz="2400" dirty="0" smtClean="0"/>
              <a:t>Raz-Kids.com</a:t>
            </a:r>
          </a:p>
          <a:p>
            <a:endParaRPr lang="en-US" sz="2400" dirty="0"/>
          </a:p>
          <a:p>
            <a:r>
              <a:rPr lang="en-US" sz="2400" dirty="0">
                <a:hlinkClick r:id="rId2"/>
              </a:rPr>
              <a:t>http://www.cobbk12.org/powersferry</a:t>
            </a:r>
            <a:r>
              <a:rPr lang="en-US" sz="2400" dirty="0" smtClean="0">
                <a:hlinkClick r:id="rId2"/>
              </a:rPr>
              <a:t>/</a:t>
            </a:r>
            <a:endParaRPr lang="en-US" sz="2400" dirty="0" smtClean="0"/>
          </a:p>
          <a:p>
            <a:r>
              <a:rPr lang="en-US" sz="2400" dirty="0" smtClean="0"/>
              <a:t>- There are great videos on math on our website</a:t>
            </a:r>
          </a:p>
          <a:p>
            <a:endParaRPr lang="en-US" sz="2400" dirty="0" smtClean="0"/>
          </a:p>
          <a:p>
            <a:r>
              <a:rPr lang="en-US" sz="2400" dirty="0" smtClean="0"/>
              <a:t>Mrs. Conklin’s blog:</a:t>
            </a:r>
          </a:p>
          <a:p>
            <a:r>
              <a:rPr lang="en-US" sz="2400" dirty="0" smtClean="0">
                <a:hlinkClick r:id="rId3"/>
              </a:rPr>
              <a:t>https://www.mrshconklin.weebly.com</a:t>
            </a:r>
            <a:endParaRPr lang="en-US" sz="2400" dirty="0" smtClean="0"/>
          </a:p>
          <a:p>
            <a:endParaRPr lang="en-US" sz="2400" dirty="0"/>
          </a:p>
          <a:p>
            <a:r>
              <a:rPr lang="en-US" sz="2400" dirty="0" smtClean="0"/>
              <a:t>I will be sending home a list of usernames and passwords in the next weeks.</a:t>
            </a:r>
            <a:endParaRPr lang="en-US" sz="2400" dirty="0"/>
          </a:p>
        </p:txBody>
      </p:sp>
    </p:spTree>
    <p:extLst>
      <p:ext uri="{BB962C8B-B14F-4D97-AF65-F5344CB8AC3E}">
        <p14:creationId xmlns:p14="http://schemas.microsoft.com/office/powerpoint/2010/main" val="87102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Please feel free to contact me anytime. You may email me  at </a:t>
            </a:r>
            <a:r>
              <a:rPr lang="en-US" sz="2400" dirty="0" smtClean="0">
                <a:hlinkClick r:id="rId2"/>
              </a:rPr>
              <a:t>heather.conklin@cobbk12.org</a:t>
            </a:r>
            <a:r>
              <a:rPr lang="en-US" sz="2400" dirty="0" smtClean="0"/>
              <a:t> , called the school and leave a message 770-578-7936  or write me a note .</a:t>
            </a:r>
            <a:br>
              <a:rPr lang="en-US" sz="2400" dirty="0" smtClean="0"/>
            </a:br>
            <a:endParaRPr lang="en-US" sz="2400" dirty="0"/>
          </a:p>
        </p:txBody>
      </p:sp>
    </p:spTree>
    <p:extLst>
      <p:ext uri="{BB962C8B-B14F-4D97-AF65-F5344CB8AC3E}">
        <p14:creationId xmlns:p14="http://schemas.microsoft.com/office/powerpoint/2010/main" val="344875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coming!!</a:t>
            </a:r>
            <a:endParaRPr lang="en-US" dirty="0"/>
          </a:p>
        </p:txBody>
      </p:sp>
    </p:spTree>
    <p:extLst>
      <p:ext uri="{BB962C8B-B14F-4D97-AF65-F5344CB8AC3E}">
        <p14:creationId xmlns:p14="http://schemas.microsoft.com/office/powerpoint/2010/main" val="214271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entury Schoolbook" panose="02040604050505020304" pitchFamily="18" charset="0"/>
              </a:rPr>
              <a:t>Powers Ferry’s Belief Statements</a:t>
            </a:r>
            <a:endParaRPr lang="en-US" b="1" dirty="0">
              <a:latin typeface="Century Schoolbook" panose="02040604050505020304" pitchFamily="18" charset="0"/>
            </a:endParaRPr>
          </a:p>
        </p:txBody>
      </p:sp>
      <p:sp>
        <p:nvSpPr>
          <p:cNvPr id="3" name="Content Placeholder 2"/>
          <p:cNvSpPr>
            <a:spLocks noGrp="1"/>
          </p:cNvSpPr>
          <p:nvPr>
            <p:ph idx="1"/>
          </p:nvPr>
        </p:nvSpPr>
        <p:spPr/>
        <p:txBody>
          <a:bodyPr>
            <a:noAutofit/>
          </a:bodyPr>
          <a:lstStyle/>
          <a:p>
            <a:r>
              <a:rPr lang="en-US" sz="2400" b="1" dirty="0" smtClean="0">
                <a:latin typeface="Century Schoolbook" panose="02040604050505020304" pitchFamily="18" charset="0"/>
              </a:rPr>
              <a:t>Our Vision</a:t>
            </a:r>
          </a:p>
          <a:p>
            <a:r>
              <a:rPr lang="en-US" sz="2400" dirty="0" smtClean="0">
                <a:latin typeface="Century Schoolbook" panose="02040604050505020304" pitchFamily="18" charset="0"/>
              </a:rPr>
              <a:t>Engaging and empowering our students, families, and community  for success.</a:t>
            </a:r>
          </a:p>
          <a:p>
            <a:endParaRPr lang="en-US" sz="2400" dirty="0">
              <a:latin typeface="Century Schoolbook" panose="02040604050505020304" pitchFamily="18" charset="0"/>
            </a:endParaRPr>
          </a:p>
          <a:p>
            <a:r>
              <a:rPr lang="en-US" sz="2400" b="1" dirty="0" smtClean="0">
                <a:latin typeface="Century Schoolbook" panose="02040604050505020304" pitchFamily="18" charset="0"/>
              </a:rPr>
              <a:t>Our Mission</a:t>
            </a:r>
          </a:p>
          <a:p>
            <a:r>
              <a:rPr lang="en-US" sz="2400" dirty="0" smtClean="0">
                <a:latin typeface="Century Schoolbook" panose="02040604050505020304" pitchFamily="18" charset="0"/>
              </a:rPr>
              <a:t>Growing character and knowledge to achieve dreams for the future.</a:t>
            </a:r>
          </a:p>
          <a:p>
            <a:pPr marL="45720" indent="0">
              <a:buNone/>
            </a:pPr>
            <a:endParaRPr lang="en-US" sz="2400" dirty="0">
              <a:latin typeface="Century Schoolbook" panose="02040604050505020304" pitchFamily="18" charset="0"/>
            </a:endParaRPr>
          </a:p>
          <a:p>
            <a:r>
              <a:rPr lang="en-US" sz="2400" b="1" dirty="0" smtClean="0">
                <a:latin typeface="Century Schoolbook" panose="02040604050505020304" pitchFamily="18" charset="0"/>
              </a:rPr>
              <a:t>Our Creed</a:t>
            </a:r>
          </a:p>
          <a:p>
            <a:r>
              <a:rPr lang="en-US" sz="2400" dirty="0" smtClean="0">
                <a:latin typeface="Century Schoolbook" panose="02040604050505020304" pitchFamily="18" charset="0"/>
              </a:rPr>
              <a:t>My character and knowledge direct and determine my future.</a:t>
            </a:r>
            <a:endParaRPr lang="en-US" sz="2400" dirty="0">
              <a:latin typeface="Century Schoolbook" panose="02040604050505020304" pitchFamily="18" charset="0"/>
            </a:endParaRPr>
          </a:p>
        </p:txBody>
      </p:sp>
    </p:spTree>
    <p:extLst>
      <p:ext uri="{BB962C8B-B14F-4D97-AF65-F5344CB8AC3E}">
        <p14:creationId xmlns:p14="http://schemas.microsoft.com/office/powerpoint/2010/main" val="19432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About Mrs. Conklin</a:t>
            </a:r>
            <a:endParaRPr lang="en-US" dirty="0">
              <a:latin typeface="Century Schoolbook" panose="020406040505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1325" y="1485900"/>
            <a:ext cx="6000750" cy="4000500"/>
          </a:xfrm>
        </p:spPr>
      </p:pic>
      <p:sp>
        <p:nvSpPr>
          <p:cNvPr id="5" name="TextBox 4"/>
          <p:cNvSpPr txBox="1"/>
          <p:nvPr/>
        </p:nvSpPr>
        <p:spPr>
          <a:xfrm>
            <a:off x="1036320" y="5659966"/>
            <a:ext cx="9621410" cy="1200329"/>
          </a:xfrm>
          <a:prstGeom prst="rect">
            <a:avLst/>
          </a:prstGeom>
          <a:noFill/>
        </p:spPr>
        <p:txBody>
          <a:bodyPr wrap="square" rtlCol="0">
            <a:spAutoFit/>
          </a:bodyPr>
          <a:lstStyle/>
          <a:p>
            <a:r>
              <a:rPr lang="en-US" sz="2400" dirty="0" smtClean="0">
                <a:latin typeface="Century Schoolbook" panose="02040604050505020304" pitchFamily="18" charset="0"/>
              </a:rPr>
              <a:t>I am married and have 2 daughters. I have been teaching for 22 years. I’ve taught Kindergarten , 1</a:t>
            </a:r>
            <a:r>
              <a:rPr lang="en-US" sz="2400" baseline="30000" dirty="0" smtClean="0">
                <a:latin typeface="Century Schoolbook" panose="02040604050505020304" pitchFamily="18" charset="0"/>
              </a:rPr>
              <a:t>st</a:t>
            </a:r>
            <a:r>
              <a:rPr lang="en-US" sz="2400" dirty="0" smtClean="0">
                <a:latin typeface="Century Schoolbook" panose="02040604050505020304" pitchFamily="18" charset="0"/>
              </a:rPr>
              <a:t> and 2</a:t>
            </a:r>
            <a:r>
              <a:rPr lang="en-US" sz="2400" baseline="30000" dirty="0" smtClean="0">
                <a:latin typeface="Century Schoolbook" panose="02040604050505020304" pitchFamily="18" charset="0"/>
              </a:rPr>
              <a:t>nd</a:t>
            </a:r>
            <a:r>
              <a:rPr lang="en-US" sz="2400" dirty="0" smtClean="0">
                <a:latin typeface="Century Schoolbook" panose="02040604050505020304" pitchFamily="18" charset="0"/>
              </a:rPr>
              <a:t> grade. I have taught at Powers Ferry for 4 years</a:t>
            </a:r>
            <a:r>
              <a:rPr lang="en-US" dirty="0" smtClean="0">
                <a:latin typeface="Century Schoolbook" panose="02040604050505020304" pitchFamily="18" charset="0"/>
              </a:rPr>
              <a:t>.</a:t>
            </a:r>
            <a:endParaRPr lang="en-US" dirty="0">
              <a:latin typeface="Century Schoolbook" panose="02040604050505020304" pitchFamily="18" charset="0"/>
            </a:endParaRPr>
          </a:p>
        </p:txBody>
      </p:sp>
    </p:spTree>
    <p:extLst>
      <p:ext uri="{BB962C8B-B14F-4D97-AF65-F5344CB8AC3E}">
        <p14:creationId xmlns:p14="http://schemas.microsoft.com/office/powerpoint/2010/main" val="187195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About Mrs. Conklin</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r>
              <a:rPr lang="en-US" sz="2800" dirty="0" smtClean="0">
                <a:latin typeface="Century Schoolbook" panose="02040604050505020304" pitchFamily="18" charset="0"/>
              </a:rPr>
              <a:t>I am originally from Tennessee. I graduated from the University of TN, Knoxville with a Master’s degree in Elementary Education</a:t>
            </a:r>
            <a:r>
              <a:rPr lang="en-US" dirty="0" smtClean="0">
                <a:latin typeface="Century Schoolbook" panose="02040604050505020304" pitchFamily="18" charset="0"/>
              </a:rPr>
              <a:t>.</a:t>
            </a:r>
            <a:endParaRPr lang="en-US" dirty="0">
              <a:latin typeface="Century Schoolbook" panose="020406040505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163" y="3385085"/>
            <a:ext cx="3226685" cy="2025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822" y="3139439"/>
            <a:ext cx="3503378" cy="2573509"/>
          </a:xfrm>
          <a:prstGeom prst="rect">
            <a:avLst/>
          </a:prstGeom>
        </p:spPr>
      </p:pic>
    </p:spTree>
    <p:extLst>
      <p:ext uri="{BB962C8B-B14F-4D97-AF65-F5344CB8AC3E}">
        <p14:creationId xmlns:p14="http://schemas.microsoft.com/office/powerpoint/2010/main" val="394306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8881" y="441960"/>
            <a:ext cx="6130336" cy="1264921"/>
          </a:xfrm>
        </p:spPr>
        <p:txBody>
          <a:bodyPr>
            <a:normAutofit/>
          </a:bodyPr>
          <a:lstStyle/>
          <a:p>
            <a:r>
              <a:rPr lang="en-US" sz="3200" b="1" dirty="0" smtClean="0">
                <a:latin typeface="Century Schoolbook" panose="02040604050505020304" pitchFamily="18" charset="0"/>
              </a:rPr>
              <a:t>School Wide Behavior Plan</a:t>
            </a:r>
            <a:endParaRPr lang="en-US" sz="3200" b="1" dirty="0">
              <a:latin typeface="Century Schoolbook" panose="02040604050505020304" pitchFamily="18" charset="0"/>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34904" y="2133600"/>
            <a:ext cx="6564313" cy="2960688"/>
          </a:xfrm>
        </p:spPr>
      </p:pic>
    </p:spTree>
    <p:extLst>
      <p:ext uri="{BB962C8B-B14F-4D97-AF65-F5344CB8AC3E}">
        <p14:creationId xmlns:p14="http://schemas.microsoft.com/office/powerpoint/2010/main" val="340571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66750"/>
            <a:ext cx="9142414" cy="3752850"/>
          </a:xfrm>
        </p:spPr>
        <p:txBody>
          <a:bodyPr>
            <a:normAutofit/>
          </a:bodyPr>
          <a:lstStyle/>
          <a:p>
            <a:pPr algn="ctr"/>
            <a:r>
              <a:rPr lang="en-US" sz="3600" b="1" dirty="0" smtClean="0"/>
              <a:t>Mrs. Conklin’s class rules and behavior system</a:t>
            </a:r>
            <a:r>
              <a:rPr lang="en-US" dirty="0" smtClean="0"/>
              <a:t/>
            </a:r>
            <a:br>
              <a:rPr lang="en-US" dirty="0" smtClean="0"/>
            </a:br>
            <a:r>
              <a:rPr lang="en-US" sz="2400" dirty="0" smtClean="0"/>
              <a:t>1. Follow directions the first time they are given.</a:t>
            </a:r>
            <a:br>
              <a:rPr lang="en-US" sz="2400" dirty="0" smtClean="0"/>
            </a:br>
            <a:r>
              <a:rPr lang="en-US" sz="2400" dirty="0" smtClean="0"/>
              <a:t>2.Ignore inappropriate behavior.</a:t>
            </a:r>
            <a:br>
              <a:rPr lang="en-US" sz="2400" dirty="0" smtClean="0"/>
            </a:br>
            <a:r>
              <a:rPr lang="en-US" sz="2400" dirty="0" smtClean="0"/>
              <a:t>3. Always do your best and complete your work.</a:t>
            </a:r>
            <a:br>
              <a:rPr lang="en-US" sz="2400" dirty="0" smtClean="0"/>
            </a:br>
            <a:r>
              <a:rPr lang="en-US" sz="2400" dirty="0" smtClean="0"/>
              <a:t>4. Show respect for yourself and others.</a:t>
            </a:r>
            <a:br>
              <a:rPr lang="en-US" sz="2400" dirty="0" smtClean="0"/>
            </a:br>
            <a:r>
              <a:rPr lang="en-US" sz="2400" dirty="0" smtClean="0"/>
              <a:t>5. Keep hand and feet to yourself.</a:t>
            </a:r>
            <a:r>
              <a:rPr lang="en-US" dirty="0"/>
              <a:t/>
            </a:r>
            <a:br>
              <a:rPr lang="en-US" dirty="0"/>
            </a:br>
            <a:endParaRPr lang="en-US" dirty="0"/>
          </a:p>
        </p:txBody>
      </p:sp>
      <p:sp>
        <p:nvSpPr>
          <p:cNvPr id="3" name="Text Placeholder 2"/>
          <p:cNvSpPr>
            <a:spLocks noGrp="1"/>
          </p:cNvSpPr>
          <p:nvPr>
            <p:ph type="body" idx="1"/>
          </p:nvPr>
        </p:nvSpPr>
        <p:spPr>
          <a:xfrm>
            <a:off x="1522413" y="4019550"/>
            <a:ext cx="9144000" cy="2533650"/>
          </a:xfrm>
        </p:spPr>
        <p:txBody>
          <a:bodyPr>
            <a:normAutofit/>
          </a:bodyPr>
          <a:lstStyle/>
          <a:p>
            <a:pPr algn="ctr"/>
            <a:r>
              <a:rPr lang="en-US" sz="3200" b="1" dirty="0" smtClean="0"/>
              <a:t>Clip It! Behavior system</a:t>
            </a:r>
          </a:p>
          <a:p>
            <a:pPr algn="ctr"/>
            <a:r>
              <a:rPr lang="en-US" dirty="0" smtClean="0"/>
              <a:t>Start each day on Ready to Learn. Can move up or down through out day depending on behavior. </a:t>
            </a:r>
          </a:p>
          <a:p>
            <a:pPr algn="ctr"/>
            <a:r>
              <a:rPr lang="en-US" dirty="0" smtClean="0"/>
              <a:t>Encourage positive behavior and discourage negative behavior.</a:t>
            </a:r>
          </a:p>
          <a:p>
            <a:pPr algn="ctr"/>
            <a:endParaRPr lang="en-US" dirty="0"/>
          </a:p>
          <a:p>
            <a:pPr algn="ctr"/>
            <a:endParaRPr lang="en-US" sz="2800" dirty="0"/>
          </a:p>
        </p:txBody>
      </p:sp>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entury Schoolbook" panose="02040604050505020304" pitchFamily="18" charset="0"/>
              </a:rPr>
              <a:t>Positive and Negative Consequences</a:t>
            </a:r>
            <a:endParaRPr lang="en-US" b="1" dirty="0">
              <a:latin typeface="Century Schoolbook" panose="02040604050505020304" pitchFamily="18" charset="0"/>
            </a:endParaRPr>
          </a:p>
        </p:txBody>
      </p:sp>
      <p:sp>
        <p:nvSpPr>
          <p:cNvPr id="3" name="Content Placeholder 2"/>
          <p:cNvSpPr>
            <a:spLocks noGrp="1"/>
          </p:cNvSpPr>
          <p:nvPr>
            <p:ph idx="1"/>
          </p:nvPr>
        </p:nvSpPr>
        <p:spPr>
          <a:xfrm>
            <a:off x="1528572" y="1485900"/>
            <a:ext cx="9840468" cy="4152901"/>
          </a:xfrm>
        </p:spPr>
        <p:txBody>
          <a:bodyPr/>
          <a:lstStyle/>
          <a:p>
            <a:r>
              <a:rPr lang="en-US" b="1" dirty="0" smtClean="0">
                <a:latin typeface="Century Schoolbook" panose="02040604050505020304" pitchFamily="18" charset="0"/>
              </a:rPr>
              <a:t>Positive Consequences:	</a:t>
            </a:r>
            <a:r>
              <a:rPr lang="en-US" b="1" dirty="0">
                <a:latin typeface="Century Schoolbook" panose="02040604050505020304" pitchFamily="18" charset="0"/>
              </a:rPr>
              <a:t> </a:t>
            </a:r>
            <a:r>
              <a:rPr lang="en-US" b="1" dirty="0" smtClean="0">
                <a:latin typeface="Century Schoolbook" panose="02040604050505020304" pitchFamily="18" charset="0"/>
              </a:rPr>
              <a:t>              Negative Consequences:</a:t>
            </a:r>
          </a:p>
          <a:p>
            <a:pPr>
              <a:buFontTx/>
              <a:buChar char="-"/>
            </a:pPr>
            <a:r>
              <a:rPr lang="en-US" dirty="0" smtClean="0">
                <a:latin typeface="Century Schoolbook" panose="02040604050505020304" pitchFamily="18" charset="0"/>
              </a:rPr>
              <a:t>Eating lunch in the classroom           - Not being able to eat in the classroom</a:t>
            </a:r>
          </a:p>
          <a:p>
            <a:pPr>
              <a:buFontTx/>
              <a:buChar char="-"/>
            </a:pPr>
            <a:r>
              <a:rPr lang="en-US" dirty="0" smtClean="0">
                <a:latin typeface="Century Schoolbook" panose="02040604050505020304" pitchFamily="18" charset="0"/>
              </a:rPr>
              <a:t>Class job participation                       - Losing some or all of recess</a:t>
            </a:r>
          </a:p>
          <a:p>
            <a:pPr>
              <a:buFontTx/>
              <a:buChar char="-"/>
            </a:pPr>
            <a:r>
              <a:rPr lang="en-US" dirty="0" smtClean="0">
                <a:latin typeface="Century Schoolbook" panose="02040604050505020304" pitchFamily="18" charset="0"/>
              </a:rPr>
              <a:t>Positive note or call home                  - Behavior Form- self assessment</a:t>
            </a:r>
          </a:p>
          <a:p>
            <a:pPr>
              <a:buFontTx/>
              <a:buChar char="-"/>
            </a:pPr>
            <a:r>
              <a:rPr lang="en-US" dirty="0" smtClean="0">
                <a:latin typeface="Century Schoolbook" panose="02040604050505020304" pitchFamily="18" charset="0"/>
              </a:rPr>
              <a:t>School/Class celebrations                   - Note or call home or office visit</a:t>
            </a:r>
          </a:p>
          <a:p>
            <a:pPr>
              <a:buFontTx/>
              <a:buChar char="-"/>
            </a:pPr>
            <a:r>
              <a:rPr lang="en-US" dirty="0" smtClean="0">
                <a:latin typeface="Century Schoolbook" panose="02040604050505020304" pitchFamily="18" charset="0"/>
              </a:rPr>
              <a:t>Earning dojo points/paw bucks</a:t>
            </a:r>
          </a:p>
          <a:p>
            <a:pPr marL="45720" indent="0">
              <a:buNone/>
            </a:pPr>
            <a:r>
              <a:rPr lang="en-US" dirty="0" smtClean="0">
                <a:latin typeface="Century Schoolbook" panose="02040604050505020304" pitchFamily="18" charset="0"/>
              </a:rPr>
              <a:t>     for rewards				</a:t>
            </a:r>
            <a:endParaRPr lang="en-US" dirty="0">
              <a:latin typeface="Century Schoolbook" panose="02040604050505020304" pitchFamily="18" charset="0"/>
            </a:endParaRPr>
          </a:p>
        </p:txBody>
      </p:sp>
    </p:spTree>
    <p:extLst>
      <p:ext uri="{BB962C8B-B14F-4D97-AF65-F5344CB8AC3E}">
        <p14:creationId xmlns:p14="http://schemas.microsoft.com/office/powerpoint/2010/main" val="21581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350" y="628650"/>
            <a:ext cx="9144000" cy="2062103"/>
          </a:xfrm>
          <a:prstGeom prst="rect">
            <a:avLst/>
          </a:prstGeom>
          <a:noFill/>
        </p:spPr>
        <p:txBody>
          <a:bodyPr wrap="square" rtlCol="0">
            <a:spAutoFit/>
          </a:bodyPr>
          <a:lstStyle/>
          <a:p>
            <a:r>
              <a:rPr lang="en-US" sz="3200" dirty="0" smtClean="0"/>
              <a:t>Attendance &amp; Transportation</a:t>
            </a:r>
          </a:p>
          <a:p>
            <a:endParaRPr lang="en-US" sz="3200" dirty="0"/>
          </a:p>
          <a:p>
            <a:r>
              <a:rPr lang="en-US" sz="3200" dirty="0" smtClean="0"/>
              <a:t>Please make sure that your child is ON TIME for school each day!</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1371180"/>
            <a:ext cx="1432126" cy="11909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850" y="3664234"/>
            <a:ext cx="1552575" cy="1600200"/>
          </a:xfrm>
          <a:prstGeom prst="rect">
            <a:avLst/>
          </a:prstGeom>
        </p:spPr>
      </p:pic>
      <p:sp>
        <p:nvSpPr>
          <p:cNvPr id="5" name="TextBox 4"/>
          <p:cNvSpPr txBox="1"/>
          <p:nvPr/>
        </p:nvSpPr>
        <p:spPr>
          <a:xfrm>
            <a:off x="4152900" y="3433283"/>
            <a:ext cx="6648450" cy="2554545"/>
          </a:xfrm>
          <a:prstGeom prst="rect">
            <a:avLst/>
          </a:prstGeom>
          <a:noFill/>
        </p:spPr>
        <p:txBody>
          <a:bodyPr wrap="square" rtlCol="0">
            <a:spAutoFit/>
          </a:bodyPr>
          <a:lstStyle/>
          <a:p>
            <a:r>
              <a:rPr lang="en-US" sz="3200" dirty="0" smtClean="0"/>
              <a:t>If there is a change in how your child is going home, please send a DATED  note or fax to the school. All afternoon  transportation changes must be in writing.</a:t>
            </a:r>
            <a:endParaRPr lang="en-US" sz="3200" dirty="0"/>
          </a:p>
        </p:txBody>
      </p:sp>
    </p:spTree>
    <p:extLst>
      <p:ext uri="{BB962C8B-B14F-4D97-AF65-F5344CB8AC3E}">
        <p14:creationId xmlns:p14="http://schemas.microsoft.com/office/powerpoint/2010/main" val="10462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911DA2-637D-4DBC-A7C4-908CEE86E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0</TotalTime>
  <Words>887</Words>
  <Application>Microsoft Office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Cambria</vt:lpstr>
      <vt:lpstr>Century Schoolbook</vt:lpstr>
      <vt:lpstr>Back to School 16x9</vt:lpstr>
      <vt:lpstr>Welcome to Open House</vt:lpstr>
      <vt:lpstr>Cobb County’s Belief  Statements</vt:lpstr>
      <vt:lpstr>Powers Ferry’s Belief Statements</vt:lpstr>
      <vt:lpstr>About Mrs. Conklin</vt:lpstr>
      <vt:lpstr>About Mrs. Conklin</vt:lpstr>
      <vt:lpstr>School Wide Behavior Plan</vt:lpstr>
      <vt:lpstr>Mrs. Conklin’s class rules and behavior system 1. Follow directions the first time they are given. 2.Ignore inappropriate behavior. 3. Always do your best and complete your work. 4. Show respect for yourself and others. 5. Keep hand and feet to yourself. </vt:lpstr>
      <vt:lpstr>Positive and Negative Consequences</vt:lpstr>
      <vt:lpstr>PowerPoint Presentation</vt:lpstr>
      <vt:lpstr>Tardies &amp; Absences </vt:lpstr>
      <vt:lpstr>PowerPoint Presentation</vt:lpstr>
      <vt:lpstr>PowerPoint Presentation</vt:lpstr>
      <vt:lpstr>PowerPoint Presentation</vt:lpstr>
      <vt:lpstr>Progress Reports  Progress reports will come home each quarter at the 4 ½ week mark. This will let you know how your student is progressing. There will be lots of “2”s due to we are still working on certain skills that will not be mastered till end of year. N/A means we have not covered yet.   Anytime you have a concern or question about progress reports or report cards, please notify me and we will set up a conference.</vt:lpstr>
      <vt:lpstr>Our Daily Schedule  7:15-8:00 – Breakfast, Morning Work, Announcements 8:00-9:15 Math Workshop 9:15- 9:55 Content 9:55-10:50 Reading Workshop 10:50- 11:40 Specials  11:58-12:28 Lunch/Recess 12:30-1:40 Writing Workshop 1:40-2:05 Phonics/Intervention 2:05- 2:15 Announcements/Pack up 2:15-2:20 Dismissal </vt:lpstr>
      <vt:lpstr>Specials Schedule  Day 1: Music Day 2: P.E. Day 3: Art Day 4: P.E.</vt:lpstr>
      <vt:lpstr>Math, Reader’s and Writer’s Workshop</vt:lpstr>
      <vt:lpstr>Classroom Supplies</vt:lpstr>
      <vt:lpstr>Keep Your Learner Energized, Comfortable, and Safe!</vt:lpstr>
      <vt:lpstr>Medical Information</vt:lpstr>
      <vt:lpstr>PowerPoint Presentation</vt:lpstr>
      <vt:lpstr>Please feel free to contact me anytime. You may email me  at heather.conklin@cobbk12.org , called the school and leave a message 770-578-7936  or write me a note . </vt:lpstr>
      <vt:lpstr>Thank you for coming!!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2015-08-24T19:48:01Z</dcterms:created>
  <dcterms:modified xsi:type="dcterms:W3CDTF">2018-08-30T02:04:46Z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